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64" r:id="rId2"/>
    <p:sldId id="289" r:id="rId3"/>
    <p:sldId id="263" r:id="rId4"/>
    <p:sldId id="290" r:id="rId5"/>
    <p:sldId id="259" r:id="rId6"/>
    <p:sldId id="291" r:id="rId7"/>
    <p:sldId id="293" r:id="rId8"/>
    <p:sldId id="296" r:id="rId9"/>
    <p:sldId id="297" r:id="rId10"/>
    <p:sldId id="298" r:id="rId11"/>
    <p:sldId id="299" r:id="rId12"/>
    <p:sldId id="300" r:id="rId13"/>
    <p:sldId id="301" r:id="rId14"/>
    <p:sldId id="333" r:id="rId15"/>
    <p:sldId id="332" r:id="rId16"/>
    <p:sldId id="334" r:id="rId17"/>
    <p:sldId id="295" r:id="rId18"/>
    <p:sldId id="309" r:id="rId19"/>
    <p:sldId id="303" r:id="rId20"/>
    <p:sldId id="308" r:id="rId21"/>
    <p:sldId id="310" r:id="rId22"/>
    <p:sldId id="323" r:id="rId23"/>
    <p:sldId id="311" r:id="rId24"/>
    <p:sldId id="313" r:id="rId25"/>
    <p:sldId id="312" r:id="rId26"/>
    <p:sldId id="324" r:id="rId27"/>
    <p:sldId id="314" r:id="rId28"/>
    <p:sldId id="315" r:id="rId29"/>
    <p:sldId id="325" r:id="rId30"/>
    <p:sldId id="317" r:id="rId31"/>
    <p:sldId id="318" r:id="rId32"/>
    <p:sldId id="319" r:id="rId33"/>
    <p:sldId id="326" r:id="rId34"/>
    <p:sldId id="328" r:id="rId35"/>
    <p:sldId id="330" r:id="rId36"/>
    <p:sldId id="320" r:id="rId37"/>
    <p:sldId id="321" r:id="rId38"/>
    <p:sldId id="322" r:id="rId39"/>
    <p:sldId id="331" r:id="rId40"/>
    <p:sldId id="294" r:id="rId41"/>
    <p:sldId id="302" r:id="rId42"/>
    <p:sldId id="327" r:id="rId43"/>
    <p:sldId id="269" r:id="rId44"/>
    <p:sldId id="292" r:id="rId45"/>
    <p:sldId id="304" r:id="rId46"/>
    <p:sldId id="306" r:id="rId47"/>
    <p:sldId id="307" r:id="rId48"/>
    <p:sldId id="288" r:id="rId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배달의민족 주아" panose="020B0600000101010101" charset="-127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85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nyoung Lee" initials="YL" lastIdx="6" clrIdx="0">
    <p:extLst>
      <p:ext uri="{19B8F6BF-5375-455C-9EA6-DF929625EA0E}">
        <p15:presenceInfo xmlns:p15="http://schemas.microsoft.com/office/powerpoint/2012/main" userId="7c45e96f044054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255"/>
    <a:srgbClr val="2F5B44"/>
    <a:srgbClr val="468966"/>
    <a:srgbClr val="FFF0A5"/>
    <a:srgbClr val="3E7A5B"/>
    <a:srgbClr val="8E2800"/>
    <a:srgbClr val="B64926"/>
    <a:srgbClr val="FFA219"/>
    <a:srgbClr val="FFB03B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026" autoAdjust="0"/>
    <p:restoredTop sz="96433" autoAdjust="0"/>
  </p:normalViewPr>
  <p:slideViewPr>
    <p:cSldViewPr snapToGrid="0" showGuides="1">
      <p:cViewPr varScale="1">
        <p:scale>
          <a:sx n="50" d="100"/>
          <a:sy n="50" d="100"/>
        </p:scale>
        <p:origin x="90" y="540"/>
      </p:cViewPr>
      <p:guideLst>
        <p:guide orient="horz" pos="2160"/>
        <p:guide pos="2880"/>
        <p:guide pos="385"/>
        <p:guide pos="537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1T04:17:19.419" idx="3">
    <p:pos x="3986" y="1480"/>
    <p:text>비즈니스 usecase는 usecase에 작대기가 필요함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1T04:20:16.983" idx="4">
    <p:pos x="4246" y="3403"/>
    <p:text>변경된 사항</p:text>
    <p:extLst>
      <p:ext uri="{C676402C-5697-4E1C-873F-D02D1690AC5C}">
        <p15:threadingInfo xmlns:p15="http://schemas.microsoft.com/office/powerpoint/2012/main" timeZoneBias="-540"/>
      </p:ext>
    </p:extLst>
  </p:cm>
  <p:cm authorId="1" dt="2016-12-21T04:20:40.323" idx="5">
    <p:pos x="4246" y="3539"/>
    <p:text>specification 부분 변경하기</p:text>
    <p:extLst>
      <p:ext uri="{C676402C-5697-4E1C-873F-D02D1690AC5C}">
        <p15:threadingInfo xmlns:p15="http://schemas.microsoft.com/office/powerpoint/2012/main" timeZoneBias="-54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1T13:21:42.788" idx="6">
    <p:pos x="956" y="1620"/>
    <p:text>변경을 해야할 것 같으나...어찌 할지 모르겠음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12-21T04:20:16.983" idx="4">
    <p:pos x="1254" y="1983"/>
    <p:text>수정 필요</p:text>
    <p:extLst mod="1"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E4773-AFEB-48FA-B7C5-C54D3EB2269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1"/>
            <a:ext cx="9144000" cy="133350"/>
          </a:xfrm>
          <a:prstGeom prst="rect">
            <a:avLst/>
          </a:prstGeom>
          <a:solidFill>
            <a:srgbClr val="468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6724650"/>
            <a:ext cx="9144000" cy="133350"/>
          </a:xfrm>
          <a:prstGeom prst="rect">
            <a:avLst/>
          </a:prstGeom>
          <a:solidFill>
            <a:srgbClr val="468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09367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E1EFD-DCCF-4FEA-BEB1-CF06A6891DC7}" type="datetimeFigureOut">
              <a:rPr lang="ko-KR" altLang="en-US" smtClean="0"/>
              <a:t>2016-12-22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E4773-AFEB-48FA-B7C5-C54D3EB226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848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slow">
    <p:cover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UTC%20&#52572;&#51333;.xlsx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632253" y="1448925"/>
            <a:ext cx="3814013" cy="6655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ko-KR" altLang="en-US" sz="4800" b="1" dirty="0" smtClean="0">
                <a:solidFill>
                  <a:srgbClr val="2F5B4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우리 어디가</a:t>
            </a:r>
            <a:r>
              <a:rPr lang="en-US" altLang="ko-KR" sz="4800" b="1" dirty="0" smtClean="0">
                <a:solidFill>
                  <a:srgbClr val="2F5B4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32252" y="2153988"/>
            <a:ext cx="5061181" cy="4295503"/>
            <a:chOff x="632252" y="2153988"/>
            <a:chExt cx="5061181" cy="4295503"/>
          </a:xfrm>
        </p:grpSpPr>
        <p:sp>
          <p:nvSpPr>
            <p:cNvPr id="10" name="TextBox 9"/>
            <p:cNvSpPr txBox="1"/>
            <p:nvPr/>
          </p:nvSpPr>
          <p:spPr>
            <a:xfrm>
              <a:off x="632253" y="2153988"/>
              <a:ext cx="5061180" cy="6040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ko-KR" altLang="en-US" sz="3200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융합소프트웨어 종합설계</a:t>
              </a:r>
              <a:endParaRPr lang="en-US" altLang="ko-KR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672361" y="3018322"/>
              <a:ext cx="1013665" cy="0"/>
            </a:xfrm>
            <a:prstGeom prst="line">
              <a:avLst/>
            </a:prstGeom>
            <a:ln w="76200" cap="rnd">
              <a:solidFill>
                <a:srgbClr val="3A725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32252" y="3433281"/>
              <a:ext cx="3814013" cy="30162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ko-KR" sz="2800" b="1" dirty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 </a:t>
              </a:r>
              <a:r>
                <a:rPr lang="en-US" altLang="ko-KR" sz="2800" b="1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Design</a:t>
              </a:r>
            </a:p>
            <a:p>
              <a:endParaRPr lang="en-US" altLang="ko-KR" sz="2000" dirty="0" smtClean="0">
                <a:solidFill>
                  <a:srgbClr val="4689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2000" dirty="0" smtClean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수학           </a:t>
              </a:r>
              <a:r>
                <a:rPr lang="ko-KR" altLang="en-US" sz="2000" dirty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김현재</a:t>
              </a:r>
            </a:p>
            <a:p>
              <a:r>
                <a:rPr lang="ko-KR" altLang="en-US" sz="2000" dirty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영미어문  </a:t>
              </a:r>
              <a:r>
                <a:rPr lang="ko-KR" altLang="en-US" sz="2000" dirty="0" smtClean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이윤영</a:t>
              </a:r>
              <a:endParaRPr lang="en-US" altLang="ko-KR" sz="2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endParaRPr lang="ko-KR" altLang="en-US" sz="2000" dirty="0">
                <a:solidFill>
                  <a:srgbClr val="4689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en-US" altLang="ko-KR" sz="2800" b="1" dirty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Source </a:t>
              </a:r>
              <a:r>
                <a:rPr lang="en-US" altLang="ko-KR" sz="2800" b="1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Code </a:t>
              </a:r>
              <a:r>
                <a:rPr lang="en-US" altLang="ko-KR" sz="2800" b="1" dirty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Reading</a:t>
              </a:r>
            </a:p>
            <a:p>
              <a:endParaRPr lang="en-US" altLang="ko-KR" sz="2000" dirty="0">
                <a:solidFill>
                  <a:srgbClr val="468966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endParaRPr>
            </a:p>
            <a:p>
              <a:r>
                <a:rPr lang="ko-KR" altLang="en-US" sz="2000" dirty="0" err="1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신문방송학</a:t>
              </a:r>
              <a:r>
                <a:rPr lang="ko-KR" altLang="en-US" sz="2000" dirty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</a:t>
              </a:r>
              <a:r>
                <a:rPr lang="ko-KR" altLang="en-US" sz="2000" dirty="0" smtClean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윤재호</a:t>
              </a:r>
              <a:endParaRPr lang="ko-KR" altLang="en-US" sz="2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000" dirty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화공생명공학  </a:t>
              </a:r>
              <a:r>
                <a:rPr lang="ko-KR" altLang="en-US" sz="2000" dirty="0" smtClean="0">
                  <a:solidFill>
                    <a:srgbClr val="468966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주은혜</a:t>
              </a:r>
              <a:endParaRPr lang="ko-KR" altLang="en-US" sz="2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851427" y="856782"/>
            <a:ext cx="2864310" cy="5291019"/>
            <a:chOff x="5076825" y="2011756"/>
            <a:chExt cx="3216275" cy="5941174"/>
          </a:xfrm>
        </p:grpSpPr>
        <p:grpSp>
          <p:nvGrpSpPr>
            <p:cNvPr id="14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112" y="1435188"/>
            <a:ext cx="668117" cy="6655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50" y="2502853"/>
            <a:ext cx="2304261" cy="19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445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672200"/>
            <a:ext cx="27051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2272985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320968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74002"/>
              </p:ext>
            </p:extLst>
          </p:nvPr>
        </p:nvGraphicFramePr>
        <p:xfrm>
          <a:off x="2059620" y="326753"/>
          <a:ext cx="6889072" cy="60690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만들기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여러 모임 참여자들을 초대하여 오프라인 모임을 추진할 수 있는 공간인 그룹을 만든다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414923"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그룹 만들기를 요청한다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그룹의 이름과 성격을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그룹에 다른 사용자들을 초대한다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자유롭게 오프라인 모임들을 추진할 수 있는 그룹 공간을 제공한다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16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1458009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43300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70014" y="3183312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주최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참가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0014" y="1784097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372215" y="2720797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343241"/>
              </p:ext>
            </p:extLst>
          </p:nvPr>
        </p:nvGraphicFramePr>
        <p:xfrm>
          <a:off x="2059620" y="326753"/>
          <a:ext cx="6889072" cy="603954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주최 및 참가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오프라인 모임을 주최를 하거나 참가를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그룹에 가입이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되어있는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4390573"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오프라인 모임을 주최를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원하는 오프라인 모임이 이미 추진되고 있을 경우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(1a)</a:t>
                      </a: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오프라인 모임의 성격을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자신의 일정이나 선호도에 변동이 있는지 확인을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3.1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참여자의 일정이나 선호도에 변동이 있을 경우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(3a)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오프라인 모임 참여자들의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일정과 선호도를 바탕으로 최적의 시간과 장소를 탐색을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최적의 시간이 없을 경우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(4a)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최적의 장소가 없을 경우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(4b)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오프라인 모임의 시간과 장소를 추천한다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선택지가 많을 경우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(5a)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참여자들은 오프라인 모임에 참여를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5914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0683" y="3323978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주최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참가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0683" y="1933390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362884" y="287009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36352"/>
              </p:ext>
            </p:extLst>
          </p:nvPr>
        </p:nvGraphicFramePr>
        <p:xfrm>
          <a:off x="2068246" y="896572"/>
          <a:ext cx="6889072" cy="497801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89072"/>
              </a:tblGrid>
              <a:tr h="319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42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1a. </a:t>
                      </a:r>
                      <a:r>
                        <a:rPr lang="ko-KR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원하는 오프라인 모임이 개설이 되었을 경우</a:t>
                      </a:r>
                      <a:endParaRPr lang="en-US" altLang="ko-KR" sz="12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그룹 가입을 신청을 한다</a:t>
                      </a:r>
                      <a:r>
                        <a:rPr lang="en-US" altLang="ko-KR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Go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to 3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3a.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참여자의 일정이나 선호도에 변동이 있을 경우</a:t>
                      </a: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자신의 일정 또는 선호도를 추가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삭제를 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4a.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최적의 시간이 없을 경우</a:t>
                      </a: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오프라인 모임에 참여하는 모임 참여자들에게  시간 조정을 요청한다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조정이 불가능할 경우 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차선책을 탐색을 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참여자들은 자신의 일정을 조정을 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Go to 4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4b.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최적의 장소가 없을 경우</a:t>
                      </a: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차선책을 탐색을 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5a.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선택지가 많을 경우</a:t>
                      </a:r>
                      <a:endParaRPr lang="en-US" altLang="ko-KR" sz="12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어디가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모임 참여자들에게 모든 선택지를 투표 형식으로 제공을 한다</a:t>
                      </a:r>
                      <a:r>
                        <a:rPr lang="en-US" altLang="ko-KR" sz="12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참여자들은 투표를 한다</a:t>
                      </a:r>
                      <a:r>
                        <a:rPr lang="en-US" altLang="ko-KR" sz="12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053369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289648"/>
            <a:ext cx="270510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890433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827133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0093"/>
              </p:ext>
            </p:extLst>
          </p:nvPr>
        </p:nvGraphicFramePr>
        <p:xfrm>
          <a:off x="2059620" y="326753"/>
          <a:ext cx="6889072" cy="597412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모임 참여자가 오프라인 모임과 관련된 사진을</a:t>
                      </a: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업로드하고 오프라인 모임을 평가하여 </a:t>
                      </a:r>
                      <a:r>
                        <a:rPr kumimoji="0" lang="ko-KR" alt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히스토리를</a:t>
                      </a: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관리한다</a:t>
                      </a: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오프라인 모임에 참여를 했다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256024">
                <a:tc gridSpan="2"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참여자는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만족도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별점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부여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사진 업로드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한 줄 평 작성을 자유롭게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자신의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관리를 지속적으로 할 수 있다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(1a)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다른 모임 참여자들의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히스토리를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구경한다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16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145800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1a.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히스토리를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변경을 하고 싶을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사진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줄 평을 작성을 하거나 기존의 것들을 수정하거나 삭제한다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709491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05" y="2284765"/>
            <a:ext cx="8320966" cy="3945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025" y="486063"/>
            <a:ext cx="41639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07072010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" y="1889170"/>
            <a:ext cx="8707630" cy="4071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025" y="486063"/>
            <a:ext cx="41639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43419800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9025" y="486063"/>
            <a:ext cx="4163963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Activity Diagram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14" y="1331650"/>
            <a:ext cx="8647516" cy="508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60592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3316" y="2914990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365517" y="385169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5517" y="4246212"/>
            <a:ext cx="219325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6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Use Case 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3743"/>
          <a:stretch/>
        </p:blipFill>
        <p:spPr>
          <a:xfrm>
            <a:off x="2760276" y="362446"/>
            <a:ext cx="6063915" cy="6193896"/>
          </a:xfrm>
          <a:prstGeom prst="rect">
            <a:avLst/>
          </a:prstGeom>
          <a:ln w="47625">
            <a:solidFill>
              <a:srgbClr val="3A7255"/>
            </a:solidFill>
          </a:ln>
        </p:spPr>
      </p:pic>
    </p:spTree>
    <p:extLst>
      <p:ext uri="{BB962C8B-B14F-4D97-AF65-F5344CB8AC3E}">
        <p14:creationId xmlns:p14="http://schemas.microsoft.com/office/powerpoint/2010/main" val="33563822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3316" y="4324847"/>
            <a:ext cx="27051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Brief Description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5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1849552"/>
              </p:ext>
            </p:extLst>
          </p:nvPr>
        </p:nvGraphicFramePr>
        <p:xfrm>
          <a:off x="2518914" y="2905349"/>
          <a:ext cx="6450216" cy="3764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400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162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Description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31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관리</a:t>
                      </a:r>
                      <a:endParaRPr lang="en-US" altLang="ko-KR" sz="14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자신의 일정을 시스템에 저장을 하고 지속적으로 관리를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 선호도 관리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선호하는 장소들과 모임을 추진하는데 영향을 미치는 요인들의 선호도를 저장하고 지속적으로 시스템 위에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98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만들기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시스템 위에 여러 모임 참여자들을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초대하여 오프라인 모임을 추진할 수 있는 공간인 그룹을 만든다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8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장소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선정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시스템이 모임 참여자들의 오프라인 모임 </a:t>
                      </a:r>
                      <a:r>
                        <a:rPr lang="ko-KR" altLang="en-US" sz="1400" b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장소를 선정해준 후 모임 참여자가 최종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6010782"/>
                  </a:ext>
                </a:extLst>
              </a:tr>
              <a:tr h="168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시간 선정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시스템이 모임 참여자들의 오프라인 모임 시간을 선정해준 후 모임 참여자가 최종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</a:t>
                      </a:r>
                      <a:r>
                        <a:rPr lang="ko-KR" altLang="en-US" sz="14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0960" marR="0" indent="0" algn="r" defTabSz="914400" rtl="0" eaLnBrk="1" fontAlgn="auto" latinLnBrk="1" hangingPunct="1">
                        <a:lnSpc>
                          <a:spcPts val="130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시스템 위에서 오프라인 모임과 관련된 사진과  평가를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26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89432"/>
              </p:ext>
            </p:extLst>
          </p:nvPr>
        </p:nvGraphicFramePr>
        <p:xfrm>
          <a:off x="1688710" y="681724"/>
          <a:ext cx="7268858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6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0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1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Description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여러 사용자들이 오프라인 모임을 추진할 수 있는 그룹을 만드는</a:t>
                      </a:r>
                      <a:r>
                        <a:rPr lang="ko-KR" altLang="en-US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사람으로 </a:t>
                      </a:r>
                      <a:r>
                        <a:rPr lang="en-US" altLang="ko-KR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가입한 모든 사람들을 지칭한다</a:t>
                      </a:r>
                      <a:r>
                        <a:rPr lang="en-US" altLang="ko-KR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사용자를 포함해서 그룹에 가입되어 있는 사람으로</a:t>
                      </a:r>
                      <a:r>
                        <a:rPr lang="ko-KR" altLang="en-US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기존에 만들어진 오프라인 모임에 참가를 하거나 새로운 오프라인 모임을 추진 할 수 있다</a:t>
                      </a:r>
                      <a:r>
                        <a:rPr lang="en-US" altLang="ko-KR" sz="140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44336342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서비스를 제공을 한다</a:t>
                      </a:r>
                      <a:r>
                        <a:rPr lang="en-US" altLang="ko-KR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r>
                        <a:rPr lang="ko-KR" altLang="en-US" sz="140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6994945" y="217946"/>
            <a:ext cx="205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</a:t>
            </a:r>
            <a:r>
              <a:rPr lang="en-US" altLang="ko-KR" sz="20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Actor</a:t>
            </a:r>
            <a:endParaRPr lang="ko-KR" altLang="en-US" sz="20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15123" y="2458304"/>
            <a:ext cx="223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</a:t>
            </a:r>
            <a:r>
              <a:rPr lang="en-US" altLang="ko-KR" sz="20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 Case</a:t>
            </a:r>
            <a:endParaRPr lang="ko-KR" altLang="en-US" sz="20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316" y="2914990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</a:t>
            </a:r>
          </a:p>
        </p:txBody>
      </p:sp>
      <p:cxnSp>
        <p:nvCxnSpPr>
          <p:cNvPr id="13" name="Straight Connector 31"/>
          <p:cNvCxnSpPr/>
          <p:nvPr/>
        </p:nvCxnSpPr>
        <p:spPr>
          <a:xfrm>
            <a:off x="365517" y="385169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78566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41075" y="2133000"/>
            <a:ext cx="5141343" cy="2911049"/>
            <a:chOff x="2260825" y="2207628"/>
            <a:chExt cx="5141343" cy="2911049"/>
          </a:xfrm>
        </p:grpSpPr>
        <p:sp>
          <p:nvSpPr>
            <p:cNvPr id="10" name="TextBox 9"/>
            <p:cNvSpPr txBox="1"/>
            <p:nvPr/>
          </p:nvSpPr>
          <p:spPr>
            <a:xfrm>
              <a:off x="4043691" y="2207628"/>
              <a:ext cx="1541462" cy="657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altLang="ko-KR" sz="6000" spc="-300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05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60825" y="3641349"/>
              <a:ext cx="5141343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System Use Case Specification </a:t>
              </a:r>
              <a:endParaRPr lang="en-US" altLang="ko-KR" sz="48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389379" y="3032184"/>
              <a:ext cx="884237" cy="0"/>
            </a:xfrm>
            <a:prstGeom prst="line">
              <a:avLst/>
            </a:prstGeom>
            <a:ln w="76200" cap="rnd">
              <a:solidFill>
                <a:srgbClr val="3A725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844650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5988" y="456887"/>
            <a:ext cx="3814013" cy="6655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ko-KR" altLang="en-US" sz="48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en-US" altLang="ko-KR" sz="4800" b="1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Straight Connector 31"/>
          <p:cNvCxnSpPr/>
          <p:nvPr/>
        </p:nvCxnSpPr>
        <p:spPr>
          <a:xfrm>
            <a:off x="356207" y="1281023"/>
            <a:ext cx="8365099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5988" y="1829852"/>
            <a:ext cx="669446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Fishbone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Business Use Case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Business Use Case Specification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Use Case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System Use Case Specification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 Design: Entity Class Diagram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 App Demo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 Result</a:t>
            </a:r>
          </a:p>
          <a:p>
            <a:pPr marL="400050" indent="-400050">
              <a:buFont typeface="+mj-lt"/>
              <a:buAutoNum type="romanUcPeriod"/>
            </a:pP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Lesson Learned</a:t>
            </a:r>
            <a:endParaRPr lang="ko-KR" altLang="en-US" sz="32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15763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06995"/>
              </p:ext>
            </p:extLst>
          </p:nvPr>
        </p:nvGraphicFramePr>
        <p:xfrm>
          <a:off x="2037849" y="435608"/>
          <a:ext cx="6889072" cy="607477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자신의 일정을 시스템에 저장을 하고 지속적으로 관리를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사용자의 일정을 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삭제한 데이터가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저장이 되어야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언제든지 일정 관리를 할 수 있어야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저장을 하지 않고 일정 관리를 끝날 경우에 새로운 데이터는 저장되지 않고 그 전의 데이터가 그대로 저장되어야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651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930762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사용자가 자신의 일정을 버튼을 누르면 시작된다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개인 일정 추가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개인 일정 관리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.(A1, A2)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정기적 일정 등록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(A3)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자신이 추가하려는 개인 일정의 정보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명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요일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입력한다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사용자의 일정을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저장을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1.5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사용자가 추가한 일정을 출력해서 보여준다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11761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05677"/>
              </p:ext>
            </p:extLst>
          </p:nvPr>
        </p:nvGraphicFramePr>
        <p:xfrm>
          <a:off x="2016487" y="290221"/>
          <a:ext cx="6889072" cy="637434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3167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A1.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현재 있는 일정을 수정하고 싶을 경우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1.1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수정을 하고 싶은 일정을 클릭한다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수정버튼을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선택한 일정을 수정한 후 저장버튼을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System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은 수정된 일정을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End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A2.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삭제 버튼을 눌렀을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1.1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삭제하고자 하는 일정을 클릭한다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System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은 사용자가 선택한 일정을 삭제한다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End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A3.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일시적 일정 등록 버튼을 눌렀을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1.2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일시적 일정 등록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자신이 추가하려는 개인 일정의 정보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일정명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날짜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입력한다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Go to Basic Flow 1.4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6330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750" y="3392280"/>
            <a:ext cx="27051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750" y="1993065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0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234" y="4857470"/>
            <a:ext cx="3612925" cy="17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1443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750" y="3392280"/>
            <a:ext cx="27051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750" y="1993065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4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11"/>
          <p:cNvGrpSpPr/>
          <p:nvPr/>
        </p:nvGrpSpPr>
        <p:grpSpPr>
          <a:xfrm>
            <a:off x="3358393" y="318761"/>
            <a:ext cx="2956143" cy="6289271"/>
            <a:chOff x="5076825" y="2011756"/>
            <a:chExt cx="3216275" cy="5941174"/>
          </a:xfrm>
        </p:grpSpPr>
        <p:grpSp>
          <p:nvGrpSpPr>
            <p:cNvPr id="6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8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208"/>
          <a:stretch/>
        </p:blipFill>
        <p:spPr>
          <a:xfrm>
            <a:off x="3548289" y="931652"/>
            <a:ext cx="2586309" cy="45883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652" y="931651"/>
            <a:ext cx="2580946" cy="458834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555411" y="1104181"/>
            <a:ext cx="579187" cy="310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289" y="931650"/>
            <a:ext cx="2580946" cy="458834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44125" y="1479981"/>
            <a:ext cx="1285110" cy="319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290" y="931649"/>
            <a:ext cx="2586308" cy="459788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550048" y="1113712"/>
            <a:ext cx="579187" cy="310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440" y="931648"/>
            <a:ext cx="2580946" cy="458834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548440" y="1495243"/>
            <a:ext cx="1285110" cy="3191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137" y="931646"/>
            <a:ext cx="2581097" cy="4588616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548137" y="2467155"/>
            <a:ext cx="1285413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76397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8" grpId="0" animBg="1"/>
      <p:bldP spid="18" grpId="1" animBg="1"/>
      <p:bldP spid="16" grpId="0" animBg="1"/>
      <p:bldP spid="16" grpId="1" animBg="1"/>
      <p:bldP spid="21" grpId="0" animBg="1"/>
      <p:bldP spid="21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8841"/>
              </p:ext>
            </p:extLst>
          </p:nvPr>
        </p:nvGraphicFramePr>
        <p:xfrm>
          <a:off x="2037849" y="435608"/>
          <a:ext cx="6889072" cy="6074774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장소 및 시간 선호도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선호하는 장소들과 모임을 추진하는데 영향을 미치는 요인들의 선호도를 저장하고 지속적으로 시스템 위에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사용자의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선호도를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삭제한 데이터가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저장이 되어야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언제든지 선호도 관리를 할 수 있어야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저장을 하지 않고 선호도 관리를 끝날 경우에 새로운 데이터는 저장되지 않고 그 전의 데이터가 그대로 저장되어야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651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930762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사용자가 자신의 선호도를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버튼을 누르면 시작된다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 종류 점수 매기기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음식버튼을 클릭을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여러 음식 종류 선택지를 제공한다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 종류 별로 좋아하는 정도를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0-5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사이의 점수로 매긴다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버튼을 누른 후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사용자가 매긴 점수들을 저장한다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.(A2)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주류 점수 매기기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2.1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주류 버튼을 클릭을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2.2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여러 주류 선택지를 제공한다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2.3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주류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별로 좋아하는 정도를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0-5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사이의 점수로 매긴다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2.4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 버튼을 누른 후 시스템은 사용자가 매긴 점수들을 저장한다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(A2)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76553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60393"/>
              </p:ext>
            </p:extLst>
          </p:nvPr>
        </p:nvGraphicFramePr>
        <p:xfrm>
          <a:off x="2068246" y="784433"/>
          <a:ext cx="6889072" cy="500849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89072"/>
              </a:tblGrid>
              <a:tr h="319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42736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 종류 점수 매기기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3.1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장소 버튼을 클릭을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3.2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여러 장소 종류 선택지를 제공한다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3.3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장소 종류 별로 좋아하는 정도를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0-5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사이의 점수로 매긴다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3.4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 버튼을 누른 후 시스템은 사용자가 매긴 점수들을 저장한다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(A2)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좋아하는 놀이 선택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4.1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놀이 버튼을 클릭을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여러 놀이 종류 선택지를 제공한다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놀이 선택지 별로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좋아함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“, 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싫어함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”, 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가보고 싶음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 하나를 선택한다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4.4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 버튼을 누른 후 시스템은 사용자의 선택 사항들을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.(A2)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3"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이동 거리 입력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5.1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거리 버튼을 클릭을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5.2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평소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약속 장소에 가기 위해 이동하는 시간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약속 장소에 가기 위해 들일 수 있는 시간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묻는 질문지를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제공한다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5.3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두 질문지의 답을 분 단위로 작성한다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240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5.4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 버튼을 누른 후 시스템은 사용자의 답변을 저장한다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(A2)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750" y="1993065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2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7723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899109"/>
              </p:ext>
            </p:extLst>
          </p:nvPr>
        </p:nvGraphicFramePr>
        <p:xfrm>
          <a:off x="2068246" y="827564"/>
          <a:ext cx="6889072" cy="533793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7716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A1.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이미 선택지를 선택하고 저장 했을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1.2, 2.2, 3.2, 4.2, 5.2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사용자에게 사용자가 이미 저장한 선호도를 표시 한 후 모든 선택지를 출력해준다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다시 진행하고 있는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(X.3)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으로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A2.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저장 버튼을 누르지 않고 다른 선호도 버튼을 눌렀을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1.4, 2.4, 3.4, 4.4, 5.4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자신이 입력하고자 하는 선호도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선택한 선호도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01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87" y="4262347"/>
            <a:ext cx="4838989" cy="1784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3750" y="1993065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2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0872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>
          <a:xfrm>
            <a:off x="3358393" y="318762"/>
            <a:ext cx="2800867" cy="5988540"/>
            <a:chOff x="5076825" y="2011756"/>
            <a:chExt cx="3216275" cy="5941174"/>
          </a:xfrm>
        </p:grpSpPr>
        <p:grpSp>
          <p:nvGrpSpPr>
            <p:cNvPr id="6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8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3750" y="1993065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21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78" y="918443"/>
            <a:ext cx="2481364" cy="441131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5462932" y="1086928"/>
            <a:ext cx="540110" cy="2760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548" y="913217"/>
            <a:ext cx="2492493" cy="443109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547" y="897367"/>
            <a:ext cx="2492494" cy="44311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772" y="893269"/>
            <a:ext cx="2535665" cy="450785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36" y="891979"/>
            <a:ext cx="2549901" cy="453315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2536" y="891979"/>
            <a:ext cx="2549901" cy="453315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536" y="891979"/>
            <a:ext cx="2550626" cy="4534446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4767486" y="2400318"/>
            <a:ext cx="1285413" cy="336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1169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171632"/>
              </p:ext>
            </p:extLst>
          </p:nvPr>
        </p:nvGraphicFramePr>
        <p:xfrm>
          <a:off x="2037849" y="582250"/>
          <a:ext cx="6889072" cy="545603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만들기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시스템 위에 여러 모임 참여자들을 초대하여 오프라인 모임을 추진할 수 있는 공간인 그룹을 만든다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만든 그룹이 개설이 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 초대는 언제든지 이루어 질 수 있어야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651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930762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baseline="0" dirty="0" err="1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사용자가 그룹 만들기 버튼을 누르면 시작된다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 초대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그룹 만들기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사용자의 친구 목록을 출력한다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초대를 할 사람들을 자신의 친구 목록에서 선택한 후 사용자는 초대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초대를 수락한 사용자를 그룹의 모임 참여자로 설정한다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성격 결정하기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그룹의  이름과 성격을 입력한 후 완료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그룹 객체를 만든 후 사용자에게 관리자의 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flag</a:t>
                      </a:r>
                      <a:r>
                        <a:rPr lang="ko-KR" altLang="en-US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준다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904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57986"/>
              </p:ext>
            </p:extLst>
          </p:nvPr>
        </p:nvGraphicFramePr>
        <p:xfrm>
          <a:off x="2068246" y="689542"/>
          <a:ext cx="6889072" cy="55925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190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849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750" y="3392280"/>
            <a:ext cx="27051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750" y="1993065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0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8340" t="-1169" r="2755" b="1169"/>
          <a:stretch/>
        </p:blipFill>
        <p:spPr>
          <a:xfrm>
            <a:off x="3798789" y="3001537"/>
            <a:ext cx="508095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3823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>
          <a:xfrm>
            <a:off x="3358393" y="318762"/>
            <a:ext cx="2800867" cy="5988540"/>
            <a:chOff x="5076825" y="2011756"/>
            <a:chExt cx="3216275" cy="5941174"/>
          </a:xfrm>
        </p:grpSpPr>
        <p:grpSp>
          <p:nvGrpSpPr>
            <p:cNvPr id="6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8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24" y="903519"/>
            <a:ext cx="2488487" cy="44239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788" y="908127"/>
            <a:ext cx="2488432" cy="442387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522524" y="3579962"/>
            <a:ext cx="2472491" cy="301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492" y="890921"/>
            <a:ext cx="2488432" cy="44238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83750" y="3392280"/>
            <a:ext cx="270510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그룹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만들기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83750" y="1993065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36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279367" y="1086928"/>
            <a:ext cx="723676" cy="258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513" y="884800"/>
            <a:ext cx="2488485" cy="442397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279367" y="4580627"/>
            <a:ext cx="414067" cy="4140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0708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46717" y="2315671"/>
            <a:ext cx="6245524" cy="222665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49284" y="2492300"/>
            <a:ext cx="2193258" cy="2766334"/>
            <a:chOff x="549284" y="2492300"/>
            <a:chExt cx="2193258" cy="2766334"/>
          </a:xfrm>
        </p:grpSpPr>
        <p:sp>
          <p:nvSpPr>
            <p:cNvPr id="28" name="TextBox 27"/>
            <p:cNvSpPr txBox="1"/>
            <p:nvPr/>
          </p:nvSpPr>
          <p:spPr>
            <a:xfrm>
              <a:off x="556612" y="2492300"/>
              <a:ext cx="1541462" cy="6412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altLang="ko-KR" sz="6000" spc="-30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9284" y="3904417"/>
              <a:ext cx="2193258" cy="1354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4400" b="1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Fishbone Diagram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658813" y="3429000"/>
              <a:ext cx="884237" cy="0"/>
            </a:xfrm>
            <a:prstGeom prst="line">
              <a:avLst/>
            </a:prstGeom>
            <a:ln w="76200" cap="rnd">
              <a:solidFill>
                <a:srgbClr val="3A725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3561150" y="2315671"/>
            <a:ext cx="118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구성원들의 취향이 다름</a:t>
            </a:r>
            <a:endParaRPr lang="ko-KR" altLang="en-US" sz="16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8878" y="1967875"/>
            <a:ext cx="141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개인 이동거리의 불균형</a:t>
            </a:r>
            <a:endParaRPr lang="ko-KR" altLang="en-US" sz="16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4173" y="3849576"/>
            <a:ext cx="792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장소의 진부함</a:t>
            </a:r>
            <a:endParaRPr lang="ko-KR" altLang="en-US" sz="16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4469" y="4366904"/>
            <a:ext cx="881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prstClr val="black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장소의 부적합성</a:t>
            </a:r>
            <a:endParaRPr lang="ko-KR" altLang="en-US" sz="1600" dirty="0">
              <a:solidFill>
                <a:prstClr val="black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58789" y="2881524"/>
            <a:ext cx="2385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모임의 </a:t>
            </a:r>
            <a:r>
              <a:rPr lang="en-US" altLang="ko-KR" sz="2800" b="1" dirty="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b="1" dirty="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2800" b="1" dirty="0" smtClean="0">
                <a:solidFill>
                  <a:prstClr val="whit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만족도가 떨어짐</a:t>
            </a:r>
            <a:endParaRPr lang="ko-KR" altLang="en-US" sz="2800" b="1" dirty="0">
              <a:solidFill>
                <a:prstClr val="whit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80950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2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9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99" tmFilter="0, 0; 0.125,0.2665; 0.25,0.4; 0.375,0.465; 0.5,0.5;  0.625,0.535; 0.75,0.6; 0.875,0.7335; 1,1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49" tmFilter="0, 0; 0.125,0.2665; 0.25,0.4; 0.375,0.465; 0.5,0.5;  0.625,0.535; 0.75,0.6; 0.875,0.7335; 1,1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4" tmFilter="0, 0; 0.125,0.2665; 0.25,0.4; 0.375,0.465; 0.5,0.5;  0.625,0.535; 0.75,0.6; 0.875,0.7335; 1,1">
                                          <p:stCondLst>
                                            <p:cond delay="74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2">
                                          <p:stCondLst>
                                            <p:cond delay="2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75" decel="50000">
                                          <p:stCondLst>
                                            <p:cond delay="3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2">
                                          <p:stCondLst>
                                            <p:cond delay="59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75" decel="50000">
                                          <p:stCondLst>
                                            <p:cond delay="6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2">
                                          <p:stCondLst>
                                            <p:cond delay="73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75" decel="50000">
                                          <p:stCondLst>
                                            <p:cond delay="7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2">
                                          <p:stCondLst>
                                            <p:cond delay="8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75" decel="50000">
                                          <p:stCondLst>
                                            <p:cond delay="8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선정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03857"/>
              </p:ext>
            </p:extLst>
          </p:nvPr>
        </p:nvGraphicFramePr>
        <p:xfrm>
          <a:off x="2037849" y="219955"/>
          <a:ext cx="6889072" cy="645718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장소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선정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64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시스템이 모임 참여자들의 오프라인 모임 장소를 선정해준 후 모임 참여자가 최종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선호도가 입력되어 있는 상태여야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</a:t>
                      </a:r>
                      <a:r>
                        <a:rPr lang="ko-KR" altLang="en-US" sz="14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Wingdings" panose="05000000000000000000" pitchFamily="2" charset="2"/>
                        </a:rPr>
                        <a:t>현재 추진중인 모임장소가 결정되었음</a:t>
                      </a:r>
                      <a:r>
                        <a:rPr lang="en-US" altLang="ko-KR" sz="14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400" b="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852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396792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 참여자가 오프라인 모임을 추진 버튼을 누르면 시작된다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추진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오프라인 모임 추진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오프라인 모임의 모임 명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목적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식사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술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놀이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회의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모임을 추진할 수 있는 최소 인원과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인원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필수 아님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시간 조사 범위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참가신청 마감일을 입력한다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오프라인 모임 리스트에 새로운 오프라인 모임을 추가한다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내에 오프라인 모임에 참여하고 싶은 다른 모임 참여자들은 모임 참가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(A2)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장소 추천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참가 버튼을 누른 모든 모임 참여자들의 선호도를 불러온다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.(A3)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참여자들의 선호도를 모두 평균화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참여자들이 있은 마지막 장소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일정에서 찾음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기준으로 모임 참여자들의 위치를 평균을 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2.4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있는 지도 정보를 불러오고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참여자들의 평균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선호도는 지도 상에 있는 점수와 곱하고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장소와 사용자들의 평균 지점을 빼서 점수화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동네 구함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오프라인 모임의 목적에 따라 추천할 종류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주류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대한 선호도를 평균화 해서 모임 참여자들이 가장 선호하는 종류의 한 항목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음식 종류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고른 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2.4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구한 동네에서 그 항목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가게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검색한다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2.6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검색된 장소를 지도 상으로 표시해주고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추진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(A4), (A5)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67869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94186"/>
              </p:ext>
            </p:extLst>
          </p:nvPr>
        </p:nvGraphicFramePr>
        <p:xfrm>
          <a:off x="2019086" y="610736"/>
          <a:ext cx="6889072" cy="53644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89072"/>
              </a:tblGrid>
              <a:tr h="3199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6427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A1.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시간 추천 사용 여부에서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비사용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눌렀을 경우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 1.2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모임의 날짜와 시작 시간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끝날 시간을 입력을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 1.3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으로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A2.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 인원이 모임 참여자가 설정한 인원보다 적을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1.4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오프라인 모임에 참여하는 모든 모임 참여자들한테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추진 불가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라는 메시지를 화면에 출력을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오프라인 모임 추진을 멈춘다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End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A3.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 참여자가 선호도 정보를 입력하지 않았을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2.1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선호도 정보를 입력하지 않은 모임 참여자한테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정보 입력 필요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＂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라는 메시지를 화면에 출력을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정보 입력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모임 참여자가 정보를 입력을 한 후 저장을 한 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2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A4.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추천할 오프라인 모임의 시간과 장소가 많을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2.6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참여자들에게 선택지를 투표 형식으로 제공한다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End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선정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2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00208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199924"/>
              </p:ext>
            </p:extLst>
          </p:nvPr>
        </p:nvGraphicFramePr>
        <p:xfrm>
          <a:off x="2068246" y="646406"/>
          <a:ext cx="6889072" cy="58125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589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A6.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시간 추천도 선택했을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2.6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시간 선정 </a:t>
                      </a:r>
                      <a:r>
                        <a:rPr lang="en-US" altLang="ko-KR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Usecase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넘어간다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시간 선정 </a:t>
                      </a:r>
                      <a:r>
                        <a:rPr lang="en-US" altLang="ko-KR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Usecase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 끝난 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2.6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으로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881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선정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0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73" y="2929765"/>
            <a:ext cx="4699646" cy="32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393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>
          <a:xfrm>
            <a:off x="3358393" y="318762"/>
            <a:ext cx="2800867" cy="5988540"/>
            <a:chOff x="5076825" y="2011756"/>
            <a:chExt cx="3216275" cy="5941174"/>
          </a:xfrm>
        </p:grpSpPr>
        <p:grpSp>
          <p:nvGrpSpPr>
            <p:cNvPr id="6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8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 선정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9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11" y="893269"/>
            <a:ext cx="2462641" cy="43780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11" y="893268"/>
            <a:ext cx="2462641" cy="43780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611" y="893267"/>
            <a:ext cx="2462641" cy="437802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610" y="893266"/>
            <a:ext cx="2462642" cy="437803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4248562" y="1993065"/>
            <a:ext cx="203200" cy="203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39348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선정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906347"/>
              </p:ext>
            </p:extLst>
          </p:nvPr>
        </p:nvGraphicFramePr>
        <p:xfrm>
          <a:off x="2037849" y="685173"/>
          <a:ext cx="6889072" cy="525040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장소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선정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064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시스템이 모임 참여자들의 오프라인 모임 시간을 선정해준 후 모임 참여자가 최종 결정을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일정이 입력되어 있는 상태여야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</a:t>
                      </a:r>
                      <a:r>
                        <a:rPr lang="ko-KR" altLang="en-US" sz="14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Wingdings" panose="05000000000000000000" pitchFamily="2" charset="2"/>
                        </a:rPr>
                        <a:t>현재 추진중인 시간이 결정되었음</a:t>
                      </a:r>
                      <a:r>
                        <a:rPr lang="en-US" altLang="ko-KR" sz="1400" b="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sym typeface="Wingdings" panose="05000000000000000000" pitchFamily="2" charset="2"/>
                        </a:rPr>
                        <a:t>.</a:t>
                      </a:r>
                      <a:endParaRPr lang="ko-KR" altLang="en-US" sz="1400" b="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sym typeface="Wingdings" panose="05000000000000000000" pitchFamily="2" charset="2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9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8521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725135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 참여자가 오프라인 모임 추진할 때 시간 추천 선택지를 선택하면 시작된다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시간 추천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모임을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추친하는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 참여자가 오프라인 모임을 추진할 기간을 선택한다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네 오프라인 모임의 참여를 원하는 모임 참여자들의 일정을 받아와 모임 날짜에서 안 되는 시간을 제외한다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(A1), (A2)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제외한 나머지들의 시간을 대상으로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만점 기준으로 점수를 매긴다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1.4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기본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점에서 모임의 성격에 맞는 시간대이면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+1,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안 맞는 시간대이면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-1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1.5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모임의 성격에 따라 이어져 있는 시간에 따라 가점과 감점을 부여한다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(+1/-1)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1.6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최종적으로 선택된 날짜에서 가장 높은 점의 시간대를 반환한다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03683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7423901"/>
              </p:ext>
            </p:extLst>
          </p:nvPr>
        </p:nvGraphicFramePr>
        <p:xfrm>
          <a:off x="2068246" y="646406"/>
          <a:ext cx="6889072" cy="591481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589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A1.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모임 참여자가 선호도 정보를 입력하지 않았을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1.2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일정과 입력하지 않은 모임 참여자한테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정보 입력 필요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＂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라는 메시지를 화면에 출력을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정보 입력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모임 참여자가 정보를 입력을 한 후 저장을 한 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2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A2.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추천할 오프라인 모임의 시간이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없을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1.2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모임 참여자들에게 일정 수정을 요청한다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참여자들은 자신의 일정을 수정한다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1.2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돌아간다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6839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83750" y="3392280"/>
            <a:ext cx="2705100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선정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0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778" y="3939766"/>
            <a:ext cx="3558150" cy="247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219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21753"/>
              </p:ext>
            </p:extLst>
          </p:nvPr>
        </p:nvGraphicFramePr>
        <p:xfrm>
          <a:off x="2037849" y="349344"/>
          <a:ext cx="6889072" cy="624688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시스템 위에서 오프라인 모임과 관련된 사진과  평가를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오프라인 모임에 참여를 한 상태이다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Postcondition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사용자의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히스토리를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저장한다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lang="en-US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Special Requirement</a:t>
                      </a:r>
                      <a:endParaRPr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관리를 언제든지 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수정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삭제를 할 수 있다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en-US" altLang="ko-KR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별 점 부여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 업로드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줄 평 작성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모임 참여자의 </a:t>
                      </a:r>
                      <a:r>
                        <a:rPr lang="ko-KR" altLang="en-US" sz="1400" b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구경은 순서와 상관없이 진행이 가능하다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651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092201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본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유스케이스는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사용자가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버튼을 누르면 시작 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만족도 별 점 부여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빈 별 점 자리를 클릭한다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오프라인 모임에 대한 만족을 별 점을 터치하여 입력한다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(A1)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별 점 정보를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사진 업로드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사진 추가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2.2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참여자의 핸드폰의 앨범 접근을 요청한다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2.3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앨범 접근 허용버튼을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(A2)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2.4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자신의 사진 첩에서 사진을 선택한다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2.5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참여자의 사진을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(A3)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84040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216192"/>
              </p:ext>
            </p:extLst>
          </p:nvPr>
        </p:nvGraphicFramePr>
        <p:xfrm>
          <a:off x="2068246" y="663665"/>
          <a:ext cx="6889072" cy="555785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6889072"/>
              </a:tblGrid>
              <a:tr h="3199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</a:t>
                      </a:r>
                      <a:endParaRPr lang="ko-KR" altLang="en-US" sz="18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17404">
                <a:tc>
                  <a:txBody>
                    <a:bodyPr/>
                    <a:lstStyle/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한 줄 평 작성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한 줄 평 공간을 클릭한다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오프라인 모임에 대한 한 줄 평을 작성한 후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(A4)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모임 참여자의 한 줄 평을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342900" indent="-342900" latinLnBrk="1">
                        <a:buFont typeface="+mj-lt"/>
                        <a:buAutoNum type="arabicPeriod" startAt="3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다른 모임 참여자의 </a:t>
                      </a:r>
                      <a:r>
                        <a:rPr lang="ko-KR" altLang="en-US" sz="1400" b="0" baseline="0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구경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/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다른 모임 참여자의  아이콘을 클릭을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4.2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다른 모임 참여자의 별 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 줄 평을 구경 할 수 있다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26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A1.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별 점을 수정하고 싶을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1.1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이전에 입력한 내용을 그대로 표시를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별 점을 터치로 다시 입력을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별 점 정보를 저장한다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Go to Basic Flow 2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A2.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참여자가 앨범 접근 거부 버튼을 눌렀을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2.3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 접근 불가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메시지를 출력한 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3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 넘어간다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83750" y="3392280"/>
            <a:ext cx="2705100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2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570426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72956"/>
              </p:ext>
            </p:extLst>
          </p:nvPr>
        </p:nvGraphicFramePr>
        <p:xfrm>
          <a:off x="2068246" y="715420"/>
          <a:ext cx="6889072" cy="554628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485182"/>
                <a:gridCol w="5403890"/>
              </a:tblGrid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30862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A3.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업로드 한 사진을 삭제하고 싶을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 Basic Flow 2.5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사진 삭제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삭제하고자 하는 사진을 선택한 후 확인 버튼을 누른다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시스템은 사진을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DB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에서 삭제한다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A4.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한 줄 평을 수정하고자 할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분기점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 Basic Flow 3.2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한 줄 평 박스를 클릭한다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참여자는 한 줄 평을 수정 한 후 저장 버튼을 누른 후 다시 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Basic Flow 3.3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넘어간다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496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Use-Case Diagram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981" y="4217879"/>
            <a:ext cx="5219716" cy="1810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750" y="3392280"/>
            <a:ext cx="2705100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13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92394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1"/>
          <p:cNvGrpSpPr/>
          <p:nvPr/>
        </p:nvGrpSpPr>
        <p:grpSpPr>
          <a:xfrm>
            <a:off x="3358393" y="318762"/>
            <a:ext cx="2800867" cy="5988540"/>
            <a:chOff x="5076825" y="2011756"/>
            <a:chExt cx="3216275" cy="5941174"/>
          </a:xfrm>
        </p:grpSpPr>
        <p:grpSp>
          <p:nvGrpSpPr>
            <p:cNvPr id="6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8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83750" y="3392280"/>
            <a:ext cx="2705100" cy="227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오프라인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모임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err="1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(Cont.)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</a:t>
            </a:r>
          </a:p>
        </p:txBody>
      </p:sp>
      <p:cxnSp>
        <p:nvCxnSpPr>
          <p:cNvPr id="2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611" y="893269"/>
            <a:ext cx="2488431" cy="44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8651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556612" y="2492300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6612" y="3828217"/>
            <a:ext cx="252433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0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 Description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658813" y="342900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482616" y="1226915"/>
            <a:ext cx="7471603" cy="12824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r">
              <a:lnSpc>
                <a:spcPts val="5000"/>
              </a:lnSpc>
              <a:buFont typeface="Wingdings" panose="05000000000000000000" pitchFamily="2" charset="2"/>
              <a:buChar char="l"/>
            </a:pPr>
            <a:r>
              <a:rPr lang="ko-KR" altLang="en-US" sz="2800" b="1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단체모임 장소를 정할 때의 핵심 역량인 다수의 의견 수렴을 강화한 모임 장소 추천 웹 어플리케이션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534602" y="3173160"/>
            <a:ext cx="4924732" cy="2508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800" b="1" dirty="0" err="1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차별점</a:t>
            </a:r>
            <a:r>
              <a:rPr lang="ko-KR" altLang="en-US" sz="2800" b="1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endParaRPr lang="en-US" altLang="ko-KR" sz="2800" b="1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4800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다수 </a:t>
            </a:r>
            <a:r>
              <a:rPr lang="ko-KR" altLang="en-US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의견 수렴</a:t>
            </a:r>
          </a:p>
          <a:p>
            <a:pPr marL="64800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선호도를 </a:t>
            </a:r>
            <a:r>
              <a:rPr lang="ko-KR" altLang="en-US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기반으로 한 자동 추천</a:t>
            </a:r>
          </a:p>
          <a:p>
            <a:pPr marL="648000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ko-KR" altLang="en-US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모임의 </a:t>
            </a:r>
            <a:r>
              <a:rPr lang="ko-KR" altLang="en-US" dirty="0" err="1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히스토리</a:t>
            </a:r>
            <a:r>
              <a:rPr lang="ko-KR" altLang="en-US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101799142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2943" y="396081"/>
            <a:ext cx="984629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06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302464" y="249432"/>
            <a:ext cx="0" cy="720305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72865" y="231073"/>
            <a:ext cx="557843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8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Entity Class Diagram</a:t>
            </a:r>
            <a:endParaRPr lang="en-US" altLang="ko-KR" sz="48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1" y="1498481"/>
            <a:ext cx="8145259" cy="4462372"/>
          </a:xfrm>
          <a:prstGeom prst="rect">
            <a:avLst/>
          </a:prstGeom>
          <a:ln w="38100">
            <a:solidFill>
              <a:srgbClr val="3A7255"/>
            </a:solidFill>
          </a:ln>
        </p:spPr>
      </p:pic>
    </p:spTree>
    <p:extLst>
      <p:ext uri="{BB962C8B-B14F-4D97-AF65-F5344CB8AC3E}">
        <p14:creationId xmlns:p14="http://schemas.microsoft.com/office/powerpoint/2010/main" val="303121046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/>
          <p:nvPr/>
        </p:nvGrpSpPr>
        <p:grpSpPr>
          <a:xfrm>
            <a:off x="4474038" y="345179"/>
            <a:ext cx="3338873" cy="6167642"/>
            <a:chOff x="5076825" y="2011756"/>
            <a:chExt cx="3216275" cy="5941174"/>
          </a:xfrm>
        </p:grpSpPr>
        <p:grpSp>
          <p:nvGrpSpPr>
            <p:cNvPr id="5" name="Group 13"/>
            <p:cNvGrpSpPr/>
            <p:nvPr/>
          </p:nvGrpSpPr>
          <p:grpSpPr>
            <a:xfrm>
              <a:off x="5076825" y="2011756"/>
              <a:ext cx="3216275" cy="5941174"/>
              <a:chOff x="5076825" y="2011756"/>
              <a:chExt cx="3216275" cy="5941175"/>
            </a:xfrm>
          </p:grpSpPr>
          <p:sp>
            <p:nvSpPr>
              <p:cNvPr id="7" name="Rounded Rectangle 19"/>
              <p:cNvSpPr/>
              <p:nvPr/>
            </p:nvSpPr>
            <p:spPr>
              <a:xfrm>
                <a:off x="5076825" y="2011756"/>
                <a:ext cx="3216275" cy="5941175"/>
              </a:xfrm>
              <a:prstGeom prst="roundRect">
                <a:avLst>
                  <a:gd name="adj" fmla="val 9028"/>
                </a:avLst>
              </a:prstGeom>
              <a:solidFill>
                <a:srgbClr val="468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" name="Donut 21"/>
              <p:cNvSpPr/>
              <p:nvPr/>
            </p:nvSpPr>
            <p:spPr>
              <a:xfrm>
                <a:off x="6446837" y="7200900"/>
                <a:ext cx="476250" cy="476250"/>
              </a:xfrm>
              <a:prstGeom prst="donut">
                <a:avLst>
                  <a:gd name="adj" fmla="val 17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6" name="Rounded Rectangle 15"/>
            <p:cNvSpPr/>
            <p:nvPr/>
          </p:nvSpPr>
          <p:spPr>
            <a:xfrm>
              <a:off x="5256212" y="2581719"/>
              <a:ext cx="2857500" cy="43434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6612" y="2492300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283" y="3904417"/>
            <a:ext cx="286524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4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Mobile App</a:t>
            </a:r>
          </a:p>
          <a:p>
            <a:r>
              <a:rPr lang="en-US" altLang="ko-KR" sz="44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Demo</a:t>
            </a:r>
          </a:p>
        </p:txBody>
      </p:sp>
      <p:cxnSp>
        <p:nvCxnSpPr>
          <p:cNvPr id="11" name="Straight Connector 31"/>
          <p:cNvCxnSpPr/>
          <p:nvPr/>
        </p:nvCxnSpPr>
        <p:spPr>
          <a:xfrm>
            <a:off x="658813" y="342900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실행 단추: 앞으로 또는 다음 13">
            <a:hlinkClick r:id="" action="ppaction://hlinkshowjump?jump=nextslide" highlightClick="1"/>
          </p:cNvPr>
          <p:cNvSpPr/>
          <p:nvPr/>
        </p:nvSpPr>
        <p:spPr>
          <a:xfrm>
            <a:off x="5437239" y="2664542"/>
            <a:ext cx="1399409" cy="1378974"/>
          </a:xfrm>
          <a:prstGeom prst="actionButtonForwardNex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7820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61222_1558_45_86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928576"/>
            <a:ext cx="9144000" cy="51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421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5"/>
          <p:cNvSpPr txBox="1"/>
          <p:nvPr/>
        </p:nvSpPr>
        <p:spPr>
          <a:xfrm>
            <a:off x="7192328" y="2492300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08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7808879" y="342900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027704" y="3813878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48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</a:t>
            </a:r>
          </a:p>
          <a:p>
            <a:pPr algn="r"/>
            <a:r>
              <a:rPr lang="en-US" altLang="ko-KR" sz="48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Result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216389" y="836416"/>
            <a:ext cx="281679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0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Unit Test Case</a:t>
            </a:r>
            <a:endParaRPr lang="ko-KR" altLang="en-US" sz="2000" b="1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18370" y="317535"/>
            <a:ext cx="646907" cy="338087"/>
            <a:chOff x="4034021" y="-23150"/>
            <a:chExt cx="2032908" cy="1062438"/>
          </a:xfrm>
          <a:solidFill>
            <a:srgbClr val="468966"/>
          </a:solidFill>
        </p:grpSpPr>
        <p:sp>
          <p:nvSpPr>
            <p:cNvPr id="26" name="Freeform 25"/>
            <p:cNvSpPr/>
            <p:nvPr/>
          </p:nvSpPr>
          <p:spPr>
            <a:xfrm rot="5400000">
              <a:off x="4333528" y="452970"/>
              <a:ext cx="286811" cy="885825"/>
            </a:xfrm>
            <a:custGeom>
              <a:avLst/>
              <a:gdLst>
                <a:gd name="connsiteX0" fmla="*/ 0 w 286811"/>
                <a:gd name="connsiteY0" fmla="*/ 599013 h 885825"/>
                <a:gd name="connsiteX1" fmla="*/ 0 w 286811"/>
                <a:gd name="connsiteY1" fmla="*/ 286812 h 885825"/>
                <a:gd name="connsiteX2" fmla="*/ 175172 w 286811"/>
                <a:gd name="connsiteY2" fmla="*/ 22539 h 885825"/>
                <a:gd name="connsiteX3" fmla="*/ 286811 w 286811"/>
                <a:gd name="connsiteY3" fmla="*/ 0 h 885825"/>
                <a:gd name="connsiteX4" fmla="*/ 286811 w 286811"/>
                <a:gd name="connsiteY4" fmla="*/ 885825 h 885825"/>
                <a:gd name="connsiteX5" fmla="*/ 175172 w 286811"/>
                <a:gd name="connsiteY5" fmla="*/ 863286 h 885825"/>
                <a:gd name="connsiteX6" fmla="*/ 0 w 286811"/>
                <a:gd name="connsiteY6" fmla="*/ 599013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11" h="885825">
                  <a:moveTo>
                    <a:pt x="0" y="599013"/>
                  </a:moveTo>
                  <a:lnTo>
                    <a:pt x="0" y="286812"/>
                  </a:lnTo>
                  <a:cubicBezTo>
                    <a:pt x="0" y="168011"/>
                    <a:pt x="72231" y="66080"/>
                    <a:pt x="175172" y="22539"/>
                  </a:cubicBezTo>
                  <a:lnTo>
                    <a:pt x="286811" y="0"/>
                  </a:lnTo>
                  <a:lnTo>
                    <a:pt x="286811" y="885825"/>
                  </a:lnTo>
                  <a:lnTo>
                    <a:pt x="175172" y="863286"/>
                  </a:lnTo>
                  <a:cubicBezTo>
                    <a:pt x="72231" y="819746"/>
                    <a:pt x="0" y="717815"/>
                    <a:pt x="0" y="5990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 rot="5400000">
              <a:off x="4412439" y="41344"/>
              <a:ext cx="1062438" cy="933450"/>
            </a:xfrm>
            <a:custGeom>
              <a:avLst/>
              <a:gdLst>
                <a:gd name="connsiteX0" fmla="*/ 0 w 1062438"/>
                <a:gd name="connsiteY0" fmla="*/ 466725 h 933450"/>
                <a:gd name="connsiteX1" fmla="*/ 9482 w 1062438"/>
                <a:gd name="connsiteY1" fmla="*/ 372664 h 933450"/>
                <a:gd name="connsiteX2" fmla="*/ 466725 w 1062438"/>
                <a:gd name="connsiteY2" fmla="*/ 0 h 933450"/>
                <a:gd name="connsiteX3" fmla="*/ 882527 w 1062438"/>
                <a:gd name="connsiteY3" fmla="*/ 0 h 933450"/>
                <a:gd name="connsiteX4" fmla="*/ 976588 w 1062438"/>
                <a:gd name="connsiteY4" fmla="*/ 9482 h 933450"/>
                <a:gd name="connsiteX5" fmla="*/ 1062438 w 1062438"/>
                <a:gd name="connsiteY5" fmla="*/ 36132 h 933450"/>
                <a:gd name="connsiteX6" fmla="*/ 1062438 w 1062438"/>
                <a:gd name="connsiteY6" fmla="*/ 897318 h 933450"/>
                <a:gd name="connsiteX7" fmla="*/ 976587 w 1062438"/>
                <a:gd name="connsiteY7" fmla="*/ 923968 h 933450"/>
                <a:gd name="connsiteX8" fmla="*/ 882526 w 1062438"/>
                <a:gd name="connsiteY8" fmla="*/ 933450 h 933450"/>
                <a:gd name="connsiteX9" fmla="*/ 466725 w 1062438"/>
                <a:gd name="connsiteY9" fmla="*/ 933449 h 933450"/>
                <a:gd name="connsiteX10" fmla="*/ 9482 w 1062438"/>
                <a:gd name="connsiteY10" fmla="*/ 560786 h 933450"/>
                <a:gd name="connsiteX11" fmla="*/ 0 w 1062438"/>
                <a:gd name="connsiteY11" fmla="*/ 466725 h 933450"/>
                <a:gd name="connsiteX12" fmla="*/ 0 w 1062438"/>
                <a:gd name="connsiteY12" fmla="*/ 466724 h 933450"/>
                <a:gd name="connsiteX13" fmla="*/ 0 w 1062438"/>
                <a:gd name="connsiteY13" fmla="*/ 466725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2438" h="933450">
                  <a:moveTo>
                    <a:pt x="0" y="466725"/>
                  </a:moveTo>
                  <a:lnTo>
                    <a:pt x="9482" y="372664"/>
                  </a:lnTo>
                  <a:cubicBezTo>
                    <a:pt x="53003" y="159985"/>
                    <a:pt x="241181" y="0"/>
                    <a:pt x="466725" y="0"/>
                  </a:cubicBezTo>
                  <a:lnTo>
                    <a:pt x="882527" y="0"/>
                  </a:lnTo>
                  <a:cubicBezTo>
                    <a:pt x="914748" y="0"/>
                    <a:pt x="946206" y="3265"/>
                    <a:pt x="976588" y="9482"/>
                  </a:cubicBezTo>
                  <a:lnTo>
                    <a:pt x="1062438" y="36132"/>
                  </a:lnTo>
                  <a:lnTo>
                    <a:pt x="1062438" y="897318"/>
                  </a:lnTo>
                  <a:lnTo>
                    <a:pt x="976587" y="923968"/>
                  </a:lnTo>
                  <a:cubicBezTo>
                    <a:pt x="946205" y="930185"/>
                    <a:pt x="914747" y="933450"/>
                    <a:pt x="882526" y="933450"/>
                  </a:cubicBezTo>
                  <a:lnTo>
                    <a:pt x="466725" y="933449"/>
                  </a:lnTo>
                  <a:cubicBezTo>
                    <a:pt x="241181" y="933449"/>
                    <a:pt x="53003" y="773464"/>
                    <a:pt x="9482" y="560786"/>
                  </a:cubicBezTo>
                  <a:close/>
                  <a:moveTo>
                    <a:pt x="0" y="466725"/>
                  </a:moveTo>
                  <a:lnTo>
                    <a:pt x="0" y="466724"/>
                  </a:lnTo>
                  <a:lnTo>
                    <a:pt x="0" y="4667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 rot="5400000">
              <a:off x="5240280" y="212640"/>
              <a:ext cx="530027" cy="1123270"/>
            </a:xfrm>
            <a:custGeom>
              <a:avLst/>
              <a:gdLst>
                <a:gd name="connsiteX0" fmla="*/ 0 w 530027"/>
                <a:gd name="connsiteY0" fmla="*/ 650720 h 1123270"/>
                <a:gd name="connsiteX1" fmla="*/ 0 w 530027"/>
                <a:gd name="connsiteY1" fmla="*/ 472550 h 1123270"/>
                <a:gd name="connsiteX2" fmla="*/ 472550 w 530027"/>
                <a:gd name="connsiteY2" fmla="*/ 0 h 1123270"/>
                <a:gd name="connsiteX3" fmla="*/ 530027 w 530027"/>
                <a:gd name="connsiteY3" fmla="*/ 5794 h 1123270"/>
                <a:gd name="connsiteX4" fmla="*/ 530027 w 530027"/>
                <a:gd name="connsiteY4" fmla="*/ 1117476 h 1123270"/>
                <a:gd name="connsiteX5" fmla="*/ 472550 w 530027"/>
                <a:gd name="connsiteY5" fmla="*/ 1123270 h 1123270"/>
                <a:gd name="connsiteX6" fmla="*/ 0 w 530027"/>
                <a:gd name="connsiteY6" fmla="*/ 650720 h 112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27" h="1123270">
                  <a:moveTo>
                    <a:pt x="0" y="650720"/>
                  </a:moveTo>
                  <a:lnTo>
                    <a:pt x="0" y="472550"/>
                  </a:lnTo>
                  <a:cubicBezTo>
                    <a:pt x="0" y="211568"/>
                    <a:pt x="211568" y="0"/>
                    <a:pt x="472550" y="0"/>
                  </a:cubicBezTo>
                  <a:lnTo>
                    <a:pt x="530027" y="5794"/>
                  </a:lnTo>
                  <a:lnTo>
                    <a:pt x="530027" y="1117476"/>
                  </a:lnTo>
                  <a:lnTo>
                    <a:pt x="472550" y="1123270"/>
                  </a:lnTo>
                  <a:cubicBezTo>
                    <a:pt x="211568" y="1123270"/>
                    <a:pt x="0" y="911702"/>
                    <a:pt x="0" y="6507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7" name="그림 6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76" y="1020312"/>
            <a:ext cx="3601528" cy="3601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62656" y="4460209"/>
            <a:ext cx="3328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 smtClean="0">
                <a:ln>
                  <a:solidFill>
                    <a:srgbClr val="3A7255"/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Excel 2016</a:t>
            </a:r>
            <a:endParaRPr lang="ko-KR" altLang="en-US" sz="4800" b="1" dirty="0">
              <a:ln>
                <a:solidFill>
                  <a:srgbClr val="3A7255"/>
                </a:solidFill>
              </a:ln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1235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93925" y="2492300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09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610476" y="342900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707423" y="1792949"/>
            <a:ext cx="365601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Lack of Experience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Simultaneous Operation</a:t>
            </a:r>
            <a:endParaRPr lang="ko-KR" altLang="en-US" sz="16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60732" y="1566580"/>
            <a:ext cx="543988" cy="284299"/>
            <a:chOff x="4034021" y="-23150"/>
            <a:chExt cx="2032908" cy="1062438"/>
          </a:xfrm>
          <a:solidFill>
            <a:srgbClr val="468966"/>
          </a:solidFill>
        </p:grpSpPr>
        <p:sp>
          <p:nvSpPr>
            <p:cNvPr id="45" name="Freeform 44"/>
            <p:cNvSpPr/>
            <p:nvPr/>
          </p:nvSpPr>
          <p:spPr>
            <a:xfrm rot="5400000">
              <a:off x="4333528" y="452970"/>
              <a:ext cx="286811" cy="885825"/>
            </a:xfrm>
            <a:custGeom>
              <a:avLst/>
              <a:gdLst>
                <a:gd name="connsiteX0" fmla="*/ 0 w 286811"/>
                <a:gd name="connsiteY0" fmla="*/ 599013 h 885825"/>
                <a:gd name="connsiteX1" fmla="*/ 0 w 286811"/>
                <a:gd name="connsiteY1" fmla="*/ 286812 h 885825"/>
                <a:gd name="connsiteX2" fmla="*/ 175172 w 286811"/>
                <a:gd name="connsiteY2" fmla="*/ 22539 h 885825"/>
                <a:gd name="connsiteX3" fmla="*/ 286811 w 286811"/>
                <a:gd name="connsiteY3" fmla="*/ 0 h 885825"/>
                <a:gd name="connsiteX4" fmla="*/ 286811 w 286811"/>
                <a:gd name="connsiteY4" fmla="*/ 885825 h 885825"/>
                <a:gd name="connsiteX5" fmla="*/ 175172 w 286811"/>
                <a:gd name="connsiteY5" fmla="*/ 863286 h 885825"/>
                <a:gd name="connsiteX6" fmla="*/ 0 w 286811"/>
                <a:gd name="connsiteY6" fmla="*/ 599013 h 88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11" h="885825">
                  <a:moveTo>
                    <a:pt x="0" y="599013"/>
                  </a:moveTo>
                  <a:lnTo>
                    <a:pt x="0" y="286812"/>
                  </a:lnTo>
                  <a:cubicBezTo>
                    <a:pt x="0" y="168011"/>
                    <a:pt x="72231" y="66080"/>
                    <a:pt x="175172" y="22539"/>
                  </a:cubicBezTo>
                  <a:lnTo>
                    <a:pt x="286811" y="0"/>
                  </a:lnTo>
                  <a:lnTo>
                    <a:pt x="286811" y="885825"/>
                  </a:lnTo>
                  <a:lnTo>
                    <a:pt x="175172" y="863286"/>
                  </a:lnTo>
                  <a:cubicBezTo>
                    <a:pt x="72231" y="819746"/>
                    <a:pt x="0" y="717815"/>
                    <a:pt x="0" y="5990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 rot="5400000">
              <a:off x="4412439" y="41344"/>
              <a:ext cx="1062438" cy="933450"/>
            </a:xfrm>
            <a:custGeom>
              <a:avLst/>
              <a:gdLst>
                <a:gd name="connsiteX0" fmla="*/ 0 w 1062438"/>
                <a:gd name="connsiteY0" fmla="*/ 466725 h 933450"/>
                <a:gd name="connsiteX1" fmla="*/ 9482 w 1062438"/>
                <a:gd name="connsiteY1" fmla="*/ 372664 h 933450"/>
                <a:gd name="connsiteX2" fmla="*/ 466725 w 1062438"/>
                <a:gd name="connsiteY2" fmla="*/ 0 h 933450"/>
                <a:gd name="connsiteX3" fmla="*/ 882527 w 1062438"/>
                <a:gd name="connsiteY3" fmla="*/ 0 h 933450"/>
                <a:gd name="connsiteX4" fmla="*/ 976588 w 1062438"/>
                <a:gd name="connsiteY4" fmla="*/ 9482 h 933450"/>
                <a:gd name="connsiteX5" fmla="*/ 1062438 w 1062438"/>
                <a:gd name="connsiteY5" fmla="*/ 36132 h 933450"/>
                <a:gd name="connsiteX6" fmla="*/ 1062438 w 1062438"/>
                <a:gd name="connsiteY6" fmla="*/ 897318 h 933450"/>
                <a:gd name="connsiteX7" fmla="*/ 976587 w 1062438"/>
                <a:gd name="connsiteY7" fmla="*/ 923968 h 933450"/>
                <a:gd name="connsiteX8" fmla="*/ 882526 w 1062438"/>
                <a:gd name="connsiteY8" fmla="*/ 933450 h 933450"/>
                <a:gd name="connsiteX9" fmla="*/ 466725 w 1062438"/>
                <a:gd name="connsiteY9" fmla="*/ 933449 h 933450"/>
                <a:gd name="connsiteX10" fmla="*/ 9482 w 1062438"/>
                <a:gd name="connsiteY10" fmla="*/ 560786 h 933450"/>
                <a:gd name="connsiteX11" fmla="*/ 0 w 1062438"/>
                <a:gd name="connsiteY11" fmla="*/ 466725 h 933450"/>
                <a:gd name="connsiteX12" fmla="*/ 0 w 1062438"/>
                <a:gd name="connsiteY12" fmla="*/ 466724 h 933450"/>
                <a:gd name="connsiteX13" fmla="*/ 0 w 1062438"/>
                <a:gd name="connsiteY13" fmla="*/ 466725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2438" h="933450">
                  <a:moveTo>
                    <a:pt x="0" y="466725"/>
                  </a:moveTo>
                  <a:lnTo>
                    <a:pt x="9482" y="372664"/>
                  </a:lnTo>
                  <a:cubicBezTo>
                    <a:pt x="53003" y="159985"/>
                    <a:pt x="241181" y="0"/>
                    <a:pt x="466725" y="0"/>
                  </a:cubicBezTo>
                  <a:lnTo>
                    <a:pt x="882527" y="0"/>
                  </a:lnTo>
                  <a:cubicBezTo>
                    <a:pt x="914748" y="0"/>
                    <a:pt x="946206" y="3265"/>
                    <a:pt x="976588" y="9482"/>
                  </a:cubicBezTo>
                  <a:lnTo>
                    <a:pt x="1062438" y="36132"/>
                  </a:lnTo>
                  <a:lnTo>
                    <a:pt x="1062438" y="897318"/>
                  </a:lnTo>
                  <a:lnTo>
                    <a:pt x="976587" y="923968"/>
                  </a:lnTo>
                  <a:cubicBezTo>
                    <a:pt x="946205" y="930185"/>
                    <a:pt x="914747" y="933450"/>
                    <a:pt x="882526" y="933450"/>
                  </a:cubicBezTo>
                  <a:lnTo>
                    <a:pt x="466725" y="933449"/>
                  </a:lnTo>
                  <a:cubicBezTo>
                    <a:pt x="241181" y="933449"/>
                    <a:pt x="53003" y="773464"/>
                    <a:pt x="9482" y="560786"/>
                  </a:cubicBezTo>
                  <a:close/>
                  <a:moveTo>
                    <a:pt x="0" y="466725"/>
                  </a:moveTo>
                  <a:lnTo>
                    <a:pt x="0" y="466724"/>
                  </a:lnTo>
                  <a:lnTo>
                    <a:pt x="0" y="46672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 rot="5400000">
              <a:off x="5240280" y="212640"/>
              <a:ext cx="530027" cy="1123270"/>
            </a:xfrm>
            <a:custGeom>
              <a:avLst/>
              <a:gdLst>
                <a:gd name="connsiteX0" fmla="*/ 0 w 530027"/>
                <a:gd name="connsiteY0" fmla="*/ 650720 h 1123270"/>
                <a:gd name="connsiteX1" fmla="*/ 0 w 530027"/>
                <a:gd name="connsiteY1" fmla="*/ 472550 h 1123270"/>
                <a:gd name="connsiteX2" fmla="*/ 472550 w 530027"/>
                <a:gd name="connsiteY2" fmla="*/ 0 h 1123270"/>
                <a:gd name="connsiteX3" fmla="*/ 530027 w 530027"/>
                <a:gd name="connsiteY3" fmla="*/ 5794 h 1123270"/>
                <a:gd name="connsiteX4" fmla="*/ 530027 w 530027"/>
                <a:gd name="connsiteY4" fmla="*/ 1117476 h 1123270"/>
                <a:gd name="connsiteX5" fmla="*/ 472550 w 530027"/>
                <a:gd name="connsiteY5" fmla="*/ 1123270 h 1123270"/>
                <a:gd name="connsiteX6" fmla="*/ 0 w 530027"/>
                <a:gd name="connsiteY6" fmla="*/ 650720 h 112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0027" h="1123270">
                  <a:moveTo>
                    <a:pt x="0" y="650720"/>
                  </a:moveTo>
                  <a:lnTo>
                    <a:pt x="0" y="472550"/>
                  </a:lnTo>
                  <a:cubicBezTo>
                    <a:pt x="0" y="211568"/>
                    <a:pt x="211568" y="0"/>
                    <a:pt x="472550" y="0"/>
                  </a:cubicBezTo>
                  <a:lnTo>
                    <a:pt x="530027" y="5794"/>
                  </a:lnTo>
                  <a:lnTo>
                    <a:pt x="530027" y="1117476"/>
                  </a:lnTo>
                  <a:lnTo>
                    <a:pt x="472550" y="1123270"/>
                  </a:lnTo>
                  <a:cubicBezTo>
                    <a:pt x="211568" y="1123270"/>
                    <a:pt x="0" y="911702"/>
                    <a:pt x="0" y="65072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84266" y="3201610"/>
            <a:ext cx="296921" cy="402618"/>
            <a:chOff x="2388194" y="2743199"/>
            <a:chExt cx="702447" cy="952501"/>
          </a:xfrm>
          <a:solidFill>
            <a:srgbClr val="468966"/>
          </a:solidFill>
        </p:grpSpPr>
        <p:sp>
          <p:nvSpPr>
            <p:cNvPr id="51" name="Freeform 50"/>
            <p:cNvSpPr/>
            <p:nvPr/>
          </p:nvSpPr>
          <p:spPr>
            <a:xfrm>
              <a:off x="2388194" y="2743199"/>
              <a:ext cx="702447" cy="765732"/>
            </a:xfrm>
            <a:custGeom>
              <a:avLst/>
              <a:gdLst>
                <a:gd name="connsiteX0" fmla="*/ 612180 w 1224359"/>
                <a:gd name="connsiteY0" fmla="*/ 0 h 1334665"/>
                <a:gd name="connsiteX1" fmla="*/ 651214 w 1224359"/>
                <a:gd name="connsiteY1" fmla="*/ 1864 h 1334665"/>
                <a:gd name="connsiteX2" fmla="*/ 1038693 w 1224359"/>
                <a:gd name="connsiteY2" fmla="*/ 184629 h 1334665"/>
                <a:gd name="connsiteX3" fmla="*/ 1082209 w 1224359"/>
                <a:gd name="connsiteY3" fmla="*/ 1032965 h 1334665"/>
                <a:gd name="connsiteX4" fmla="*/ 1075808 w 1224359"/>
                <a:gd name="connsiteY4" fmla="*/ 1040046 h 1334665"/>
                <a:gd name="connsiteX5" fmla="*/ 880268 w 1224359"/>
                <a:gd name="connsiteY5" fmla="*/ 1334665 h 1334665"/>
                <a:gd name="connsiteX6" fmla="*/ 344091 w 1224359"/>
                <a:gd name="connsiteY6" fmla="*/ 1334665 h 1334665"/>
                <a:gd name="connsiteX7" fmla="*/ 148551 w 1224359"/>
                <a:gd name="connsiteY7" fmla="*/ 1040046 h 1334665"/>
                <a:gd name="connsiteX8" fmla="*/ 142151 w 1224359"/>
                <a:gd name="connsiteY8" fmla="*/ 1032965 h 1334665"/>
                <a:gd name="connsiteX9" fmla="*/ 185667 w 1224359"/>
                <a:gd name="connsiteY9" fmla="*/ 184629 h 1334665"/>
                <a:gd name="connsiteX10" fmla="*/ 573145 w 1224359"/>
                <a:gd name="connsiteY10" fmla="*/ 1864 h 133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4359" h="1334665">
                  <a:moveTo>
                    <a:pt x="612180" y="0"/>
                  </a:moveTo>
                  <a:lnTo>
                    <a:pt x="651214" y="1864"/>
                  </a:lnTo>
                  <a:cubicBezTo>
                    <a:pt x="792641" y="15402"/>
                    <a:pt x="930387" y="76324"/>
                    <a:pt x="1038693" y="184629"/>
                  </a:cubicBezTo>
                  <a:cubicBezTo>
                    <a:pt x="1270776" y="416713"/>
                    <a:pt x="1285281" y="783983"/>
                    <a:pt x="1082209" y="1032965"/>
                  </a:cubicBezTo>
                  <a:lnTo>
                    <a:pt x="1075808" y="1040046"/>
                  </a:lnTo>
                  <a:lnTo>
                    <a:pt x="880268" y="1334665"/>
                  </a:lnTo>
                  <a:lnTo>
                    <a:pt x="344091" y="1334665"/>
                  </a:lnTo>
                  <a:lnTo>
                    <a:pt x="148551" y="1040046"/>
                  </a:lnTo>
                  <a:lnTo>
                    <a:pt x="142151" y="1032965"/>
                  </a:lnTo>
                  <a:cubicBezTo>
                    <a:pt x="-60922" y="783983"/>
                    <a:pt x="-46417" y="416713"/>
                    <a:pt x="185667" y="184629"/>
                  </a:cubicBezTo>
                  <a:cubicBezTo>
                    <a:pt x="293972" y="76324"/>
                    <a:pt x="431718" y="15402"/>
                    <a:pt x="573145" y="18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2587033" y="3570219"/>
              <a:ext cx="327617" cy="12548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829490" y="4782205"/>
            <a:ext cx="413236" cy="442171"/>
            <a:chOff x="3458199" y="3590925"/>
            <a:chExt cx="624067" cy="667764"/>
          </a:xfrm>
          <a:solidFill>
            <a:srgbClr val="468966"/>
          </a:solidFill>
        </p:grpSpPr>
        <p:sp>
          <p:nvSpPr>
            <p:cNvPr id="56" name="Oval 55"/>
            <p:cNvSpPr/>
            <p:nvPr/>
          </p:nvSpPr>
          <p:spPr>
            <a:xfrm>
              <a:off x="3757937" y="3590925"/>
              <a:ext cx="156838" cy="156838"/>
            </a:xfrm>
            <a:prstGeom prst="ellipse">
              <a:avLst/>
            </a:prstGeom>
            <a:grpFill/>
            <a:ln>
              <a:solidFill>
                <a:srgbClr val="468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3458199" y="3851417"/>
              <a:ext cx="156838" cy="156838"/>
            </a:xfrm>
            <a:prstGeom prst="ellipse">
              <a:avLst/>
            </a:prstGeom>
            <a:grpFill/>
            <a:ln>
              <a:solidFill>
                <a:srgbClr val="468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3925428" y="4101851"/>
              <a:ext cx="156838" cy="156838"/>
            </a:xfrm>
            <a:prstGeom prst="ellipse">
              <a:avLst/>
            </a:prstGeom>
            <a:grpFill/>
            <a:ln>
              <a:solidFill>
                <a:srgbClr val="468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59" name="Straight Connector 58"/>
            <p:cNvCxnSpPr>
              <a:stCxn id="56" idx="3"/>
              <a:endCxn id="57" idx="7"/>
            </p:cNvCxnSpPr>
            <p:nvPr/>
          </p:nvCxnSpPr>
          <p:spPr>
            <a:xfrm flipH="1">
              <a:off x="3592069" y="3724795"/>
              <a:ext cx="188836" cy="149590"/>
            </a:xfrm>
            <a:prstGeom prst="line">
              <a:avLst/>
            </a:prstGeom>
            <a:grpFill/>
            <a:ln>
              <a:solidFill>
                <a:srgbClr val="468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7" idx="5"/>
              <a:endCxn id="58" idx="2"/>
            </p:cNvCxnSpPr>
            <p:nvPr/>
          </p:nvCxnSpPr>
          <p:spPr>
            <a:xfrm>
              <a:off x="3592069" y="3985287"/>
              <a:ext cx="333359" cy="194983"/>
            </a:xfrm>
            <a:prstGeom prst="line">
              <a:avLst/>
            </a:prstGeom>
            <a:grpFill/>
            <a:ln>
              <a:solidFill>
                <a:srgbClr val="4689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1707423" y="1344904"/>
            <a:ext cx="366882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8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Issues</a:t>
            </a:r>
            <a:endParaRPr lang="ko-KR" altLang="en-US" sz="2800" b="1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707423" y="3413489"/>
            <a:ext cx="3656012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Help from </a:t>
            </a:r>
            <a:r>
              <a:rPr lang="en-US" altLang="ko-KR" sz="1600" dirty="0" err="1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Mento</a:t>
            </a:r>
            <a:endParaRPr lang="en-US" altLang="ko-KR" sz="16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 Surfing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Division of Labor</a:t>
            </a:r>
            <a:endParaRPr lang="ko-KR" altLang="en-US" sz="16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707423" y="2989458"/>
            <a:ext cx="366882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8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Solutions</a:t>
            </a:r>
            <a:endParaRPr lang="ko-KR" altLang="en-US" sz="2800" b="1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707423" y="5033637"/>
            <a:ext cx="3656012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Teamwork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Self-Improvement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Meeting New 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07423" y="4609606"/>
            <a:ext cx="366882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28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Lesson Learned</a:t>
            </a:r>
            <a:endParaRPr lang="ko-KR" altLang="en-US" sz="2800" b="1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6245" y="3870942"/>
            <a:ext cx="323077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54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Conclusion</a:t>
            </a:r>
            <a:endParaRPr lang="en-US" altLang="ko-KR" sz="54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40016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8390" y="2296357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err="1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Aa</a:t>
            </a:r>
            <a:endParaRPr lang="en-US" altLang="ko-KR" sz="6000" spc="-3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58390" y="3363686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8390" y="3696770"/>
            <a:ext cx="2705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8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Issues</a:t>
            </a:r>
            <a:endParaRPr lang="en-US" altLang="ko-KR" sz="48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92772" y="639863"/>
            <a:ext cx="566677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자체의 어려움</a:t>
            </a: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생소한 툴 사용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연동이 안됨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8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 부족</a:t>
            </a: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두서없이 개발을 해서</a:t>
            </a:r>
            <a:r>
              <a:rPr lang="en-US" altLang="ko-KR" sz="28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나중에 고쳐야 하는 부분들이 많았음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속도 더딤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8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동시 작업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서류 작업과 개발 작업을 동시에 해서 정신이 없음</a:t>
            </a:r>
            <a:endParaRPr lang="en-US" altLang="ko-KR" sz="28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4158965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8390" y="2296357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Bb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8390" y="3363686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8390" y="3696770"/>
            <a:ext cx="27051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8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Solutions</a:t>
            </a:r>
            <a:endParaRPr lang="en-US" altLang="ko-KR" sz="48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3665" y="639863"/>
            <a:ext cx="610269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자체의 어려움</a:t>
            </a: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err="1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멘토님과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이메일로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소통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검색 후 가능한 예제를 찾아 해결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8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경험 부족</a:t>
            </a: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개발을 계속 하다 보니까 경험이 싸여서 가능할 것 같은 부분과 가능하지 않은 부분들을 구별 가능</a:t>
            </a:r>
            <a:r>
              <a:rPr lang="en-US" altLang="ko-KR" sz="28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속도 높임</a:t>
            </a: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28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3200" b="1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동시 작업</a:t>
            </a:r>
            <a: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2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8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분담</a:t>
            </a:r>
            <a:endParaRPr lang="en-US" altLang="ko-KR" sz="32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5888188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8390" y="2296357"/>
            <a:ext cx="1541462" cy="657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Cc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8390" y="3363686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8390" y="3696770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48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Lesson Learned</a:t>
            </a:r>
            <a:endParaRPr lang="en-US" altLang="ko-KR" sz="4800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15729" y="778363"/>
            <a:ext cx="603849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협업을</a:t>
            </a:r>
            <a: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하는데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힘들었지만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재미있었</a:t>
            </a:r>
            <a:r>
              <a:rPr lang="ko-KR" altLang="en-US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30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처음에</a:t>
            </a:r>
            <a: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힘들었지만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기술들을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접하고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쓸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있어서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성장한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느낌</a:t>
            </a:r>
            <a: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개발에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대해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많이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배울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en-US" altLang="ko-KR" sz="3000" dirty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</a:t>
            </a:r>
            <a:r>
              <a:rPr lang="ko-KR" altLang="en-US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</a:t>
            </a:r>
            <a: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30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전공의 사람들을 만나고 같이 일을 할 수 있어서 좋았음</a:t>
            </a:r>
            <a:endParaRPr lang="en-US" altLang="ko-KR" sz="3000" dirty="0" smtClean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altLang="ko-KR" sz="30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3000" dirty="0" smtClean="0">
                <a:solidFill>
                  <a:srgbClr val="46896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없는 개발이 얼마나 위험한지 알게 됨</a:t>
            </a:r>
            <a:endParaRPr lang="ko-KR" altLang="ko-KR" sz="3000" dirty="0">
              <a:solidFill>
                <a:srgbClr val="46896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22122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TextBox 861"/>
          <p:cNvSpPr txBox="1"/>
          <p:nvPr/>
        </p:nvSpPr>
        <p:spPr>
          <a:xfrm>
            <a:off x="2664993" y="2510772"/>
            <a:ext cx="3814013" cy="734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altLang="ko-KR" sz="66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THANKS</a:t>
            </a:r>
            <a:endParaRPr lang="en-US" altLang="ko-KR" sz="4800" b="1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3" name="Straight Connector 862"/>
          <p:cNvCxnSpPr/>
          <p:nvPr/>
        </p:nvCxnSpPr>
        <p:spPr>
          <a:xfrm>
            <a:off x="3582083" y="3377237"/>
            <a:ext cx="1973324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20443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93925" y="2492300"/>
            <a:ext cx="154146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ko-KR" sz="6000" spc="-30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59683" y="3753493"/>
            <a:ext cx="27051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36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Biz Use Case</a:t>
            </a:r>
          </a:p>
          <a:p>
            <a:pPr algn="r"/>
            <a:r>
              <a:rPr lang="en-US" altLang="ko-KR" sz="3600" b="1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Diagram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7610476" y="3429000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972"/>
          <a:stretch/>
        </p:blipFill>
        <p:spPr>
          <a:xfrm>
            <a:off x="309382" y="328175"/>
            <a:ext cx="5650301" cy="6201649"/>
          </a:xfrm>
          <a:prstGeom prst="rect">
            <a:avLst/>
          </a:prstGeom>
          <a:ln w="50800">
            <a:solidFill>
              <a:srgbClr val="3A7255"/>
            </a:solidFill>
          </a:ln>
        </p:spPr>
      </p:pic>
    </p:spTree>
    <p:extLst>
      <p:ext uri="{BB962C8B-B14F-4D97-AF65-F5344CB8AC3E}">
        <p14:creationId xmlns:p14="http://schemas.microsoft.com/office/powerpoint/2010/main" val="240276881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95850" y="2662382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18476" y="3975334"/>
            <a:ext cx="27051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3200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Brief Description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7912401" y="3599082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200019"/>
              </p:ext>
            </p:extLst>
          </p:nvPr>
        </p:nvGraphicFramePr>
        <p:xfrm>
          <a:off x="157618" y="3052747"/>
          <a:ext cx="6424341" cy="29367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807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436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20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Description</a:t>
                      </a:r>
                      <a:endParaRPr lang="ko-KR" altLang="en-US" sz="16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31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관리</a:t>
                      </a:r>
                      <a:endParaRPr lang="en-US" altLang="ko-KR" sz="1400" b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자신의 일정을 시스템에 저장을 하고 지속적으로 관리를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0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 선호도 관리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선호하는 장소들과 모임을 추진하는데 영향을 미치는 요인들의 선호도를 저장하고 지속적으로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98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 만들기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여러 모임 참여자들을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초대하여 오프라인 모임을 추진할 수 있는 공간인 그룹을 만든다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828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주최 및 참가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참여자가 오프라인 모임을 주최를 하거나 참가를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96010782"/>
                  </a:ext>
                </a:extLst>
              </a:tr>
              <a:tr h="2382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오프라인 모임 </a:t>
                      </a:r>
                      <a:r>
                        <a:rPr lang="ko-KR" altLang="en-US" sz="1400" b="1" dirty="0" err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히스토리</a:t>
                      </a:r>
                      <a:r>
                        <a:rPr lang="ko-KR" altLang="en-US" sz="14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관리</a:t>
                      </a:r>
                      <a:endParaRPr lang="ko-KR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800"/>
                      </a:pP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모임 참여자가 오프라인 모임과 관련된 사진을</a:t>
                      </a: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업로드하고 오프라인 모임을 평가하여 </a:t>
                      </a:r>
                      <a:r>
                        <a:rPr kumimoji="0" lang="ko-KR" altLang="en-US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히스토리를</a:t>
                      </a:r>
                      <a: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관리한다</a:t>
                      </a:r>
                      <a: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E7E6E6">
                              <a:lumMod val="10000"/>
                            </a:srgbClr>
                          </a:solidFill>
                          <a:effectLst/>
                          <a:uLnTx/>
                          <a:uFillTx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26" name="내용 개체 틀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813795"/>
              </p:ext>
            </p:extLst>
          </p:nvPr>
        </p:nvGraphicFramePr>
        <p:xfrm>
          <a:off x="117363" y="877796"/>
          <a:ext cx="7268858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6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401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1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Description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서비스에 가입한 사람을 지칭한다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80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 참여자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중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그룹에 가입되어 있는 사람으로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기존에 만들어진 오프라인 모임에 참가를 하거나 새로운 오프라인 모임을 추진 할 수 있다</a:t>
                      </a:r>
                      <a:r>
                        <a:rPr lang="en-US" altLang="ko-KR" sz="1400" baseline="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44336342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서비스를 제공을 한다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117363" y="408677"/>
            <a:ext cx="2059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Business Actor</a:t>
            </a:r>
            <a:endParaRPr lang="ko-KR" altLang="en-US" sz="20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7363" y="2582873"/>
            <a:ext cx="2238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Business Use Case</a:t>
            </a:r>
            <a:endParaRPr lang="ko-KR" altLang="en-US" sz="2000" b="1" dirty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425678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24000" y="2133000"/>
            <a:ext cx="5141343" cy="3005940"/>
            <a:chOff x="2243750" y="2207628"/>
            <a:chExt cx="5141343" cy="3005940"/>
          </a:xfrm>
        </p:grpSpPr>
        <p:sp>
          <p:nvSpPr>
            <p:cNvPr id="10" name="TextBox 9"/>
            <p:cNvSpPr txBox="1"/>
            <p:nvPr/>
          </p:nvSpPr>
          <p:spPr>
            <a:xfrm>
              <a:off x="4043691" y="2207628"/>
              <a:ext cx="1541462" cy="711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altLang="ko-KR" sz="6000" spc="-300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03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43750" y="3736240"/>
              <a:ext cx="5141343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3A72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Business Use Case Specification </a:t>
              </a:r>
              <a:endParaRPr lang="en-US" altLang="ko-KR" sz="4800" b="1" dirty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389379" y="3032184"/>
              <a:ext cx="884237" cy="0"/>
            </a:xfrm>
            <a:prstGeom prst="line">
              <a:avLst/>
            </a:prstGeom>
            <a:ln w="76200" cap="rnd">
              <a:solidFill>
                <a:srgbClr val="3A7255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4291922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961447"/>
            <a:ext cx="2705100" cy="411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일정 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2562232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3498932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371185"/>
              </p:ext>
            </p:extLst>
          </p:nvPr>
        </p:nvGraphicFramePr>
        <p:xfrm>
          <a:off x="2059620" y="326753"/>
          <a:ext cx="6889072" cy="612940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자신의 일정을 시스템에 저장을 하고 지속적으로 관리를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475308"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자신의 일정을 입력한다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수시로 자신의 일정을 추가한다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자신의 일정관리를 지속적으로 할 수 있다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(2a)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작성된 스케줄 데이터를 달력 형태로 보여준다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16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1458009">
                <a:tc gridSpan="2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2a.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변경이 있는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저장된 일정을 수정하거나 삭제한다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381850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83750" y="3392280"/>
            <a:ext cx="270510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장소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선호도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altLang="ko-KR" sz="3200" dirty="0" smtClean="0">
              <a:solidFill>
                <a:srgbClr val="3A72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3750" y="1993065"/>
            <a:ext cx="1541462" cy="711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ko-KR" sz="6000" spc="-300" dirty="0" smtClean="0">
                <a:solidFill>
                  <a:srgbClr val="3A72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</a:t>
            </a:r>
          </a:p>
        </p:txBody>
      </p:sp>
      <p:cxnSp>
        <p:nvCxnSpPr>
          <p:cNvPr id="7" name="Straight Connector 31"/>
          <p:cNvCxnSpPr/>
          <p:nvPr/>
        </p:nvCxnSpPr>
        <p:spPr>
          <a:xfrm>
            <a:off x="285951" y="2929765"/>
            <a:ext cx="884237" cy="0"/>
          </a:xfrm>
          <a:prstGeom prst="line">
            <a:avLst/>
          </a:prstGeom>
          <a:ln w="76200" cap="rnd">
            <a:solidFill>
              <a:srgbClr val="3A725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324567"/>
              </p:ext>
            </p:extLst>
          </p:nvPr>
        </p:nvGraphicFramePr>
        <p:xfrm>
          <a:off x="2059620" y="326753"/>
          <a:ext cx="6889072" cy="607764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492538"/>
                <a:gridCol w="4396534"/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장소 선호도 관리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Brief Description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선호하는 장소들과 모임을 추진하는데 영향을 미치는 요인들의 선호도를 저장하고 지속적으로 관리한다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Principal Actor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890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defRPr sz="1800"/>
                      </a:pPr>
                      <a:r>
                        <a:rPr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Precondition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서비스에 가입을 한 상태이다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992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Main</a:t>
                      </a:r>
                      <a:r>
                        <a:rPr lang="en-US" altLang="ko-KR" sz="1800" b="1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Flow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2423549">
                <a:tc gridSpan="2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선호도 입력을 선택을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 사용자에게 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a)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음식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주류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장소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d)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놀이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e)0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선호하는 이동 거리를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병렬적으로 질문을 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‘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우리 어디가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?’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 제공한 선택지 중 자신이 선호하는 선택지를 선택한다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b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</a:b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3.1 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자신의 선호도 관리를 지속적으로 할 수 있다</a:t>
                      </a:r>
                      <a:r>
                        <a:rPr lang="en-US" altLang="ko-KR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(3a)</a:t>
                      </a: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3164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Alternate</a:t>
                      </a:r>
                      <a:endParaRPr lang="ko-KR" altLang="en-US" sz="1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  <a:tr h="1458009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3a.  </a:t>
                      </a:r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선호도</a:t>
                      </a:r>
                      <a:r>
                        <a:rPr lang="ko-KR" altLang="en-US" sz="1400" b="0" baseline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변경이 있는 경우</a:t>
                      </a:r>
                      <a:endParaRPr lang="en-US" altLang="ko-KR" sz="1400" b="0" baseline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선호도를 추가하거나 기존에 있는 선호도를 수정하거나 삭제를 한다</a:t>
                      </a:r>
                      <a:r>
                        <a:rPr lang="en-US" altLang="ko-KR" sz="1400" b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689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  <a:alpha val="9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687504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5623</TotalTime>
  <Words>1907</Words>
  <Application>Microsoft Office PowerPoint</Application>
  <PresentationFormat>화면 슬라이드 쇼(4:3)</PresentationFormat>
  <Paragraphs>562</Paragraphs>
  <Slides>48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Calibri</vt:lpstr>
      <vt:lpstr>맑은 고딕</vt:lpstr>
      <vt:lpstr>Wingdings</vt:lpstr>
      <vt:lpstr>Times New Roman</vt:lpstr>
      <vt:lpstr>Arial</vt:lpstr>
      <vt:lpstr>Calibri Light</vt:lpstr>
      <vt:lpstr>배달의민족 주아</vt:lpstr>
      <vt:lpstr>나눔손글씨 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canonnam</dc:creator>
  <cp:lastModifiedBy>SOGANG</cp:lastModifiedBy>
  <cp:revision>341</cp:revision>
  <dcterms:created xsi:type="dcterms:W3CDTF">2015-10-11T11:17:49Z</dcterms:created>
  <dcterms:modified xsi:type="dcterms:W3CDTF">2016-12-22T08:41:42Z</dcterms:modified>
</cp:coreProperties>
</file>